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Oswald ExtraLight"/>
      <p:regular r:id="rId30"/>
      <p:bold r:id="rId31"/>
    </p:embeddedFont>
    <p:embeddedFont>
      <p:font typeface="Oswald Medium"/>
      <p:regular r:id="rId32"/>
      <p:bold r:id="rId33"/>
    </p:embeddedFont>
    <p:embeddedFont>
      <p:font typeface="Source Code Pro"/>
      <p:regular r:id="rId34"/>
      <p:bold r:id="rId35"/>
      <p:italic r:id="rId36"/>
      <p:boldItalic r:id="rId37"/>
    </p:embeddedFont>
    <p:embeddedFont>
      <p:font typeface="Oswald Light"/>
      <p:regular r:id="rId38"/>
      <p:bold r:id="rId39"/>
    </p:embeddedFont>
    <p:embeddedFont>
      <p:font typeface="Oswald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FBCD288-8B02-41BC-BADA-4257C28D75F1}">
  <a:tblStyle styleId="{AFBCD288-8B02-41BC-BADA-4257C28D75F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F763472-22B5-46CD-8FD9-08EB038645E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swald-regular.fntdata"/><Relationship Id="rId20" Type="http://schemas.openxmlformats.org/officeDocument/2006/relationships/slide" Target="slides/slide14.xml"/><Relationship Id="rId41" Type="http://schemas.openxmlformats.org/officeDocument/2006/relationships/font" Target="fonts/Oswald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swaldExtraLight-bold.fntdata"/><Relationship Id="rId30" Type="http://schemas.openxmlformats.org/officeDocument/2006/relationships/font" Target="fonts/OswaldExtraLight-regular.fntdata"/><Relationship Id="rId11" Type="http://schemas.openxmlformats.org/officeDocument/2006/relationships/slide" Target="slides/slide5.xml"/><Relationship Id="rId33" Type="http://schemas.openxmlformats.org/officeDocument/2006/relationships/font" Target="fonts/OswaldMedium-bold.fntdata"/><Relationship Id="rId10" Type="http://schemas.openxmlformats.org/officeDocument/2006/relationships/slide" Target="slides/slide4.xml"/><Relationship Id="rId32" Type="http://schemas.openxmlformats.org/officeDocument/2006/relationships/font" Target="fonts/OswaldMedium-regular.fntdata"/><Relationship Id="rId13" Type="http://schemas.openxmlformats.org/officeDocument/2006/relationships/slide" Target="slides/slide7.xml"/><Relationship Id="rId35" Type="http://schemas.openxmlformats.org/officeDocument/2006/relationships/font" Target="fonts/SourceCodePro-bold.fntdata"/><Relationship Id="rId12" Type="http://schemas.openxmlformats.org/officeDocument/2006/relationships/slide" Target="slides/slide6.xml"/><Relationship Id="rId34" Type="http://schemas.openxmlformats.org/officeDocument/2006/relationships/font" Target="fonts/SourceCodePro-regular.fntdata"/><Relationship Id="rId15" Type="http://schemas.openxmlformats.org/officeDocument/2006/relationships/slide" Target="slides/slide9.xml"/><Relationship Id="rId37" Type="http://schemas.openxmlformats.org/officeDocument/2006/relationships/font" Target="fonts/SourceCodePro-boldItalic.fntdata"/><Relationship Id="rId14" Type="http://schemas.openxmlformats.org/officeDocument/2006/relationships/slide" Target="slides/slide8.xml"/><Relationship Id="rId36" Type="http://schemas.openxmlformats.org/officeDocument/2006/relationships/font" Target="fonts/SourceCodePro-italic.fntdata"/><Relationship Id="rId17" Type="http://schemas.openxmlformats.org/officeDocument/2006/relationships/slide" Target="slides/slide11.xml"/><Relationship Id="rId39" Type="http://schemas.openxmlformats.org/officeDocument/2006/relationships/font" Target="fonts/OswaldLight-bold.fntdata"/><Relationship Id="rId16" Type="http://schemas.openxmlformats.org/officeDocument/2006/relationships/slide" Target="slides/slide10.xml"/><Relationship Id="rId38" Type="http://schemas.openxmlformats.org/officeDocument/2006/relationships/font" Target="fonts/OswaldLight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875902ea4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875902ea4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875902ea4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875902ea4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875902ea4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875902ea4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8767b0605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8767b0605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8767b06055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8767b06055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875902ea4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875902ea4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8767b0605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8767b0605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8767b06055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8767b06055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8767b06055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8767b06055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8767b06055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8767b06055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81a210705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81a210705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8767b06055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8767b06055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8767b06055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8767b06055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8767b06055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8767b06055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8767b06055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8767b06055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81a2107052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81a210705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849abacb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849abacb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849abacb1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849abacb1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82021a616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82021a616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875902ea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875902ea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875902ea4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875902ea4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875902ea4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875902ea4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Claro Perú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0" y="3494000"/>
            <a:ext cx="37473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Integrantes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4119450" y="3494000"/>
            <a:ext cx="4498800" cy="12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s-419" sz="2000"/>
              <a:t>Callupe Pardo Yoselyn Patricia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s-419" sz="2000"/>
              <a:t>Garro Oré Willian Jesús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s-419" sz="2000"/>
              <a:t>Nuñez</a:t>
            </a:r>
            <a:r>
              <a:rPr lang="es-419" sz="2000"/>
              <a:t>-</a:t>
            </a:r>
            <a:r>
              <a:rPr lang="es-419" sz="2000"/>
              <a:t>Poma</a:t>
            </a:r>
            <a:r>
              <a:rPr lang="es-419" sz="2000"/>
              <a:t>-</a:t>
            </a:r>
            <a:r>
              <a:rPr lang="es-419" sz="2000"/>
              <a:t>Robert Gianpierro Jesus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513075"/>
            <a:ext cx="8520600" cy="59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Identificación de </a:t>
            </a:r>
            <a:r>
              <a:rPr lang="es-419">
                <a:solidFill>
                  <a:schemeClr val="dk1"/>
                </a:solidFill>
              </a:rPr>
              <a:t>KPI's clave.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129" name="Google Shape;129;p22"/>
          <p:cNvGraphicFramePr/>
          <p:nvPr/>
        </p:nvGraphicFramePr>
        <p:xfrm>
          <a:off x="429825" y="160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{AFBCD288-8B02-41BC-BADA-4257C28D75F1}</a:tableStyleId>
              </a:tblPr>
              <a:tblGrid>
                <a:gridCol w="1480675"/>
                <a:gridCol w="1988100"/>
                <a:gridCol w="1911225"/>
                <a:gridCol w="1119300"/>
                <a:gridCol w="742625"/>
                <a:gridCol w="1042425"/>
              </a:tblGrid>
              <a:tr h="352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Oswald Medium"/>
                          <a:ea typeface="Oswald Medium"/>
                          <a:cs typeface="Oswald Medium"/>
                          <a:sym typeface="Oswald Medium"/>
                        </a:rPr>
                        <a:t>Nombre del KPI</a:t>
                      </a:r>
                      <a:endParaRPr sz="1000">
                        <a:latin typeface="Oswald Medium"/>
                        <a:ea typeface="Oswald Medium"/>
                        <a:cs typeface="Oswald Medium"/>
                        <a:sym typeface="Oswald Medium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Oswald Medium"/>
                          <a:ea typeface="Oswald Medium"/>
                          <a:cs typeface="Oswald Medium"/>
                          <a:sym typeface="Oswald Medium"/>
                        </a:rPr>
                        <a:t>Descripción</a:t>
                      </a:r>
                      <a:endParaRPr sz="1000">
                        <a:latin typeface="Oswald Medium"/>
                        <a:ea typeface="Oswald Medium"/>
                        <a:cs typeface="Oswald Medium"/>
                        <a:sym typeface="Oswald Medium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Oswald Medium"/>
                          <a:ea typeface="Oswald Medium"/>
                          <a:cs typeface="Oswald Medium"/>
                          <a:sym typeface="Oswald Medium"/>
                        </a:rPr>
                        <a:t>Fórmula</a:t>
                      </a:r>
                      <a:endParaRPr sz="1000">
                        <a:latin typeface="Oswald Medium"/>
                        <a:ea typeface="Oswald Medium"/>
                        <a:cs typeface="Oswald Medium"/>
                        <a:sym typeface="Oswald Medium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Oswald Medium"/>
                          <a:ea typeface="Oswald Medium"/>
                          <a:cs typeface="Oswald Medium"/>
                          <a:sym typeface="Oswald Medium"/>
                        </a:rPr>
                        <a:t>Unidad de medida</a:t>
                      </a:r>
                      <a:endParaRPr sz="1000">
                        <a:latin typeface="Oswald Medium"/>
                        <a:ea typeface="Oswald Medium"/>
                        <a:cs typeface="Oswald Medium"/>
                        <a:sym typeface="Oswald Medium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Oswald Medium"/>
                          <a:ea typeface="Oswald Medium"/>
                          <a:cs typeface="Oswald Medium"/>
                          <a:sym typeface="Oswald Medium"/>
                        </a:rPr>
                        <a:t>Frecuencia</a:t>
                      </a:r>
                      <a:endParaRPr sz="1000">
                        <a:latin typeface="Oswald Medium"/>
                        <a:ea typeface="Oswald Medium"/>
                        <a:cs typeface="Oswald Medium"/>
                        <a:sym typeface="Oswald Medium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Oswald Medium"/>
                          <a:ea typeface="Oswald Medium"/>
                          <a:cs typeface="Oswald Medium"/>
                          <a:sym typeface="Oswald Medium"/>
                        </a:rPr>
                        <a:t>Nivel de decisión</a:t>
                      </a:r>
                      <a:endParaRPr sz="1000">
                        <a:latin typeface="Oswald Medium"/>
                        <a:ea typeface="Oswald Medium"/>
                        <a:cs typeface="Oswald Medium"/>
                        <a:sym typeface="Oswald Medium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633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Tasa de Conversión de SOT</a:t>
                      </a:r>
                      <a:endParaRPr sz="10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Mide el porcentaje de órdenes de trabajo completadas exitosamente respecto al total de generadas.</a:t>
                      </a:r>
                      <a:endParaRPr sz="10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(Nº de SOT completadas / Nº total de SOT generadas) * 100</a:t>
                      </a:r>
                      <a:endParaRPr sz="10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Porcentaje (%)</a:t>
                      </a:r>
                      <a:endParaRPr sz="10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Mensual</a:t>
                      </a:r>
                      <a:endParaRPr sz="10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Estratégico</a:t>
                      </a:r>
                      <a:endParaRPr sz="10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Tasa de Cancelación de SOT</a:t>
                      </a:r>
                      <a:endParaRPr sz="10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Indica el porcentaje de SOT que son canceladas por el cliente antes de la instalación.</a:t>
                      </a:r>
                      <a:endParaRPr sz="10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(Nº de SOT canceladas / Nº total de SOT generadas) * 100</a:t>
                      </a:r>
                      <a:endParaRPr sz="10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Porcentaje (%)</a:t>
                      </a:r>
                      <a:endParaRPr sz="10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Mensual</a:t>
                      </a:r>
                      <a:endParaRPr sz="10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Estratégico</a:t>
                      </a:r>
                      <a:endParaRPr sz="10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5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Tasa de Rechazo de SOT</a:t>
                      </a:r>
                      <a:endParaRPr sz="10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Mide el porcentaje de SOT que son rechazadas por motivos técnicos o de otra índole.</a:t>
                      </a:r>
                      <a:endParaRPr sz="10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(Nº de SOT rechazadas / Nº total de SOT generadas) * 100</a:t>
                      </a:r>
                      <a:endParaRPr sz="10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Porcentaje (%)</a:t>
                      </a:r>
                      <a:endParaRPr sz="10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Semanal</a:t>
                      </a:r>
                      <a:endParaRPr sz="10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Táctico</a:t>
                      </a:r>
                      <a:endParaRPr sz="10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Tiempo Promedio de Atención (Dilación)</a:t>
                      </a:r>
                      <a:endParaRPr sz="10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Calcula el tiempo promedio desde la generación de la SOT hasta su cierre exitoso.</a:t>
                      </a:r>
                      <a:endParaRPr sz="10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Suma de (Fecha Cierre - Fecha Creación) / Nº total de SOT completadas</a:t>
                      </a:r>
                      <a:endParaRPr sz="10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Días / Horas</a:t>
                      </a:r>
                      <a:endParaRPr sz="10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Semanal</a:t>
                      </a:r>
                      <a:endParaRPr sz="10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Táctico</a:t>
                      </a:r>
                      <a:endParaRPr sz="10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3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Índice de Resolución en Primera Visita (First Visit Resolution)</a:t>
                      </a:r>
                      <a:endParaRPr sz="10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Porcentaje de SOT que se completan con éxito en la primera visita del técnico.</a:t>
                      </a:r>
                      <a:endParaRPr sz="10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(Nº de SOT resueltas en 1ra visita / Nº total de SOT completadas) * 100</a:t>
                      </a:r>
                      <a:endParaRPr sz="10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Porcentaje (%)</a:t>
                      </a:r>
                      <a:endParaRPr sz="10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Mensual</a:t>
                      </a:r>
                      <a:endParaRPr sz="10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Operativo</a:t>
                      </a:r>
                      <a:endParaRPr sz="10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513075"/>
            <a:ext cx="8520600" cy="59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Perspectivas de análisis.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5" name="Google Shape;135;p23"/>
          <p:cNvSpPr txBox="1"/>
          <p:nvPr/>
        </p:nvSpPr>
        <p:spPr>
          <a:xfrm>
            <a:off x="260900" y="1422350"/>
            <a:ext cx="8357400" cy="3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swald Medium"/>
              <a:buChar char="●"/>
            </a:pPr>
            <a:r>
              <a:rPr lang="es-419" sz="1200">
                <a:latin typeface="Oswald Medium"/>
                <a:ea typeface="Oswald Medium"/>
                <a:cs typeface="Oswald Medium"/>
                <a:sym typeface="Oswald Medium"/>
              </a:rPr>
              <a:t>Nivel Estratégico (Jefatura de Operaciones):</a:t>
            </a:r>
            <a:endParaRPr sz="1200"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swald Light"/>
              <a:buChar char="○"/>
            </a:pPr>
            <a:r>
              <a:rPr lang="es-419" sz="1200">
                <a:latin typeface="Oswald Light"/>
                <a:ea typeface="Oswald Light"/>
                <a:cs typeface="Oswald Light"/>
                <a:sym typeface="Oswald Light"/>
              </a:rPr>
              <a:t>Necesidad de información: Analizar el costo asociado a las demoras y cancelaciones por tipo de servicio y región para evaluar la viabilidad de nuevos servicios y reestructurar procesos operativos.</a:t>
            </a:r>
            <a:endParaRPr sz="1200">
              <a:latin typeface="Oswald Light"/>
              <a:ea typeface="Oswald Light"/>
              <a:cs typeface="Oswald Light"/>
              <a:sym typeface="Oswald Light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swald Light"/>
              <a:buChar char="○"/>
            </a:pPr>
            <a:r>
              <a:rPr lang="es-419" sz="1200">
                <a:latin typeface="Oswald Light"/>
                <a:ea typeface="Oswald Light"/>
                <a:cs typeface="Oswald Light"/>
                <a:sym typeface="Oswald Light"/>
              </a:rPr>
              <a:t>Vista en el Dashboard: Visualizará KPIs como la Tasa de Conversión de SOT y la Tasa de Cancelación. Podrá comparar el rendimiento histórico entre regiones y contratistas para tomar decisiones a largo plazo sobre la asignación de recursos y la estrategia de expansión.</a:t>
            </a:r>
            <a:endParaRPr sz="1200"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9144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swald Light"/>
              <a:ea typeface="Oswald Light"/>
              <a:cs typeface="Oswald Light"/>
              <a:sym typeface="Oswald Light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Oswald Medium"/>
              <a:buChar char="●"/>
            </a:pPr>
            <a:r>
              <a:rPr lang="es-419" sz="1200">
                <a:latin typeface="Oswald Medium"/>
                <a:ea typeface="Oswald Medium"/>
                <a:cs typeface="Oswald Medium"/>
                <a:sym typeface="Oswald Medium"/>
              </a:rPr>
              <a:t>Nivel Táctico (Jefe de Contratistas / Supervisor Zonal):</a:t>
            </a:r>
            <a:endParaRPr sz="1200"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swald Light"/>
              <a:buChar char="○"/>
            </a:pPr>
            <a:r>
              <a:rPr lang="es-419" sz="1200">
                <a:latin typeface="Oswald Light"/>
                <a:ea typeface="Oswald Light"/>
                <a:cs typeface="Oswald Light"/>
                <a:sym typeface="Oswald Light"/>
              </a:rPr>
              <a:t>Necesidad de información: Conocer la dilación promedio por equipo de trabajo e identificar los rechazos más comunes y su ubicación geográfica para mejorar la programación de técnicos y la asignación de SOT.</a:t>
            </a:r>
            <a:endParaRPr sz="1200">
              <a:latin typeface="Oswald Light"/>
              <a:ea typeface="Oswald Light"/>
              <a:cs typeface="Oswald Light"/>
              <a:sym typeface="Oswald Light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swald Light"/>
              <a:buChar char="○"/>
            </a:pPr>
            <a:r>
              <a:rPr lang="es-419" sz="1200">
                <a:latin typeface="Oswald Light"/>
                <a:ea typeface="Oswald Light"/>
                <a:cs typeface="Oswald Light"/>
                <a:sym typeface="Oswald Light"/>
              </a:rPr>
              <a:t>Vista en el Dashboard: Se enfocará en la Tasa de Rechazo y el Tiempo Promedio de Atención. Utilizará filtros por zona, contratista y motivo de rechazo para identificar patrones y optimizar la asignación de SOT, así como para implementar planes de capacitación específicos.</a:t>
            </a:r>
            <a:endParaRPr sz="1200">
              <a:latin typeface="Oswald Light"/>
              <a:ea typeface="Oswald Light"/>
              <a:cs typeface="Oswald Light"/>
              <a:sym typeface="Oswald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311700" y="513075"/>
            <a:ext cx="8520600" cy="59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Perspectivas de análisis.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1" name="Google Shape;141;p24"/>
          <p:cNvSpPr txBox="1"/>
          <p:nvPr/>
        </p:nvSpPr>
        <p:spPr>
          <a:xfrm>
            <a:off x="260900" y="1422350"/>
            <a:ext cx="8357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swald Medium"/>
              <a:buChar char="●"/>
            </a:pPr>
            <a:r>
              <a:rPr lang="es-419" sz="1200">
                <a:latin typeface="Oswald Medium"/>
                <a:ea typeface="Oswald Medium"/>
                <a:cs typeface="Oswald Medium"/>
                <a:sym typeface="Oswald Medium"/>
              </a:rPr>
              <a:t>Nivel Operativo (Analista de Monitoreo / Programador):</a:t>
            </a:r>
            <a:endParaRPr sz="1200"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swald Light"/>
              <a:buChar char="○"/>
            </a:pPr>
            <a:r>
              <a:rPr lang="es-419" sz="1200">
                <a:latin typeface="Oswald Light"/>
                <a:ea typeface="Oswald Light"/>
                <a:cs typeface="Oswald Light"/>
                <a:sym typeface="Oswald Light"/>
              </a:rPr>
              <a:t>Necesidad de información: Consultar en tiempo real el estado de las SOT, la disponibilidad de los técnicos y acceder a un listado de los motivos de cancelación más frecuentes para priorizar órdenes críticas y reasignar recursos ante imprevistos.</a:t>
            </a:r>
            <a:endParaRPr sz="1200">
              <a:latin typeface="Oswald Light"/>
              <a:ea typeface="Oswald Light"/>
              <a:cs typeface="Oswald Light"/>
              <a:sym typeface="Oswald Light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swald Light"/>
              <a:buChar char="○"/>
            </a:pPr>
            <a:r>
              <a:rPr lang="es-419" sz="1200">
                <a:latin typeface="Oswald Light"/>
                <a:ea typeface="Oswald Light"/>
                <a:cs typeface="Oswald Light"/>
                <a:sym typeface="Oswald Light"/>
              </a:rPr>
              <a:t>Vista en el Dashboard: Tendrá una vista en tiempo real del flujo de SOT, con alertas sobre órdenes que exceden el tiempo promedio de atención. Accederá a reportes detallados del Índice de Resolución en Primera Visita para tomar acciones correctivas inmediatas.</a:t>
            </a:r>
            <a:endParaRPr sz="1200">
              <a:latin typeface="Oswald Light"/>
              <a:ea typeface="Oswald Light"/>
              <a:cs typeface="Oswald Light"/>
              <a:sym typeface="Oswald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27075" y="896125"/>
            <a:ext cx="3609000" cy="93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Modelo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Conceptual Preliminar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7" name="Google Shape;147;p25"/>
          <p:cNvPicPr preferRelativeResize="0"/>
          <p:nvPr/>
        </p:nvPicPr>
        <p:blipFill rotWithShape="1">
          <a:blip r:embed="rId3">
            <a:alphaModFix/>
          </a:blip>
          <a:srcRect b="2882" l="2988" r="2439" t="2608"/>
          <a:stretch/>
        </p:blipFill>
        <p:spPr>
          <a:xfrm>
            <a:off x="3787129" y="0"/>
            <a:ext cx="516927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311700" y="485861"/>
            <a:ext cx="8520600" cy="59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Inventario de Fuentes  </a:t>
            </a:r>
            <a:r>
              <a:rPr lang="es-419">
                <a:solidFill>
                  <a:schemeClr val="dk1"/>
                </a:solidFill>
              </a:rPr>
              <a:t>OLTP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153" name="Google Shape;153;p26"/>
          <p:cNvGraphicFramePr/>
          <p:nvPr/>
        </p:nvGraphicFramePr>
        <p:xfrm>
          <a:off x="445050" y="148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{1F763472-22B5-46CD-8FD9-08EB038645E7}</a:tableStyleId>
              </a:tblPr>
              <a:tblGrid>
                <a:gridCol w="1397875"/>
                <a:gridCol w="1397875"/>
                <a:gridCol w="1397875"/>
                <a:gridCol w="1397875"/>
                <a:gridCol w="1397875"/>
                <a:gridCol w="1397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"/>
                          <a:ea typeface="Oswald"/>
                          <a:cs typeface="Oswald"/>
                          <a:sym typeface="Oswald"/>
                        </a:rPr>
                        <a:t>Sistema</a:t>
                      </a:r>
                      <a:endParaRPr sz="12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"/>
                          <a:ea typeface="Oswald"/>
                          <a:cs typeface="Oswald"/>
                          <a:sym typeface="Oswald"/>
                        </a:rPr>
                        <a:t>Área usuaria</a:t>
                      </a:r>
                      <a:endParaRPr sz="12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"/>
                          <a:ea typeface="Oswald"/>
                          <a:cs typeface="Oswald"/>
                          <a:sym typeface="Oswald"/>
                        </a:rPr>
                        <a:t>Tipo</a:t>
                      </a:r>
                      <a:endParaRPr sz="12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"/>
                          <a:ea typeface="Oswald"/>
                          <a:cs typeface="Oswald"/>
                          <a:sym typeface="Oswald"/>
                        </a:rPr>
                        <a:t>Tecnología</a:t>
                      </a:r>
                      <a:endParaRPr sz="12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"/>
                          <a:ea typeface="Oswald"/>
                          <a:cs typeface="Oswald"/>
                          <a:sym typeface="Oswald"/>
                        </a:rPr>
                        <a:t>Frecuencia actualizada</a:t>
                      </a:r>
                      <a:endParaRPr sz="12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"/>
                          <a:ea typeface="Oswald"/>
                          <a:cs typeface="Oswald"/>
                          <a:sym typeface="Oswald"/>
                        </a:rPr>
                        <a:t>Observaciones</a:t>
                      </a:r>
                      <a:endParaRPr sz="12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SAP</a:t>
                      </a:r>
                      <a:endParaRPr sz="12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IM Instalaciones mercado residencial</a:t>
                      </a:r>
                      <a:endParaRPr sz="12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Historica</a:t>
                      </a:r>
                      <a:endParaRPr sz="12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Base de datos</a:t>
                      </a:r>
                      <a:endParaRPr sz="12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Diaria</a:t>
                      </a:r>
                      <a:endParaRPr sz="12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La información es capta por todas la fuentes que hay de cara al cliente pero todo se canaliza en una BD MDCorp</a:t>
                      </a:r>
                      <a:endParaRPr sz="12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Excel</a:t>
                      </a:r>
                      <a:endParaRPr sz="12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IM Instalaciones mercado residencial</a:t>
                      </a:r>
                      <a:endParaRPr sz="12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Catalogo</a:t>
                      </a:r>
                      <a:endParaRPr sz="12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Archivo xlsx</a:t>
                      </a:r>
                      <a:endParaRPr sz="12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Mensual</a:t>
                      </a:r>
                      <a:endParaRPr sz="12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La información es dada de forma manual con el registro de detallado</a:t>
                      </a:r>
                      <a:endParaRPr sz="12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Evidencia técnica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Explorando </a:t>
            </a:r>
            <a:r>
              <a:rPr lang="es-419">
                <a:solidFill>
                  <a:srgbClr val="000000"/>
                </a:solidFill>
              </a:rPr>
              <a:t>HDFS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64" name="Google Shape;164;p28"/>
          <p:cNvSpPr txBox="1"/>
          <p:nvPr>
            <p:ph idx="1" type="body"/>
          </p:nvPr>
        </p:nvSpPr>
        <p:spPr>
          <a:xfrm>
            <a:off x="311700" y="1332025"/>
            <a:ext cx="8520600" cy="14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29">
                <a:latin typeface="Oswald Light"/>
                <a:ea typeface="Oswald Light"/>
                <a:cs typeface="Oswald Light"/>
                <a:sym typeface="Oswald Light"/>
              </a:rPr>
              <a:t>HDFS es el sistema de archivos distribuido de Hadoop, diseñado para almacenar grandes volúmenes de datos de forma fiable y eficiente en clústeres de nodos.  Su ventaja otros sistemas de almacenamiento tradicionales es su capacidad para dividir archivos grandes en bloques, los cuales se distribuyen a través de múltiples nodos en el clúster.</a:t>
            </a:r>
            <a:endParaRPr sz="1829"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29"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29"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165" name="Google Shape;165;p28"/>
          <p:cNvPicPr preferRelativeResize="0"/>
          <p:nvPr/>
        </p:nvPicPr>
        <p:blipFill rotWithShape="1">
          <a:blip r:embed="rId3">
            <a:alphaModFix/>
          </a:blip>
          <a:srcRect b="0" l="0" r="0" t="19620"/>
          <a:stretch/>
        </p:blipFill>
        <p:spPr>
          <a:xfrm>
            <a:off x="354400" y="3088025"/>
            <a:ext cx="8435200" cy="17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Conexión Hive </a:t>
            </a:r>
            <a:r>
              <a:rPr lang="es-419">
                <a:solidFill>
                  <a:srgbClr val="000000"/>
                </a:solidFill>
              </a:rPr>
              <a:t>con HDFS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1" name="Google Shape;171;p29"/>
          <p:cNvSpPr txBox="1"/>
          <p:nvPr>
            <p:ph idx="1" type="body"/>
          </p:nvPr>
        </p:nvSpPr>
        <p:spPr>
          <a:xfrm>
            <a:off x="311700" y="1332025"/>
            <a:ext cx="30504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29">
                <a:latin typeface="Oswald Light"/>
                <a:ea typeface="Oswald Light"/>
                <a:cs typeface="Oswald Light"/>
                <a:sym typeface="Oswald Light"/>
              </a:rPr>
              <a:t>La configuración por defecto tiene límites que permiten que el sandbox funcione correctamente con recursos limitados, y cambiar estos parámetros puede desbalancear el sistema y hacer que el sandbox deje de funcionar adecuadamente.</a:t>
            </a:r>
            <a:endParaRPr sz="1829"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29"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29"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172" name="Google Shape;172;p29"/>
          <p:cNvPicPr preferRelativeResize="0"/>
          <p:nvPr/>
        </p:nvPicPr>
        <p:blipFill rotWithShape="1">
          <a:blip r:embed="rId3">
            <a:alphaModFix/>
          </a:blip>
          <a:srcRect b="25428" l="10062" r="15890" t="0"/>
          <a:stretch/>
        </p:blipFill>
        <p:spPr>
          <a:xfrm>
            <a:off x="3796625" y="1029263"/>
            <a:ext cx="4902000" cy="403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Conexión Hive </a:t>
            </a:r>
            <a:r>
              <a:rPr lang="es-419">
                <a:solidFill>
                  <a:srgbClr val="000000"/>
                </a:solidFill>
              </a:rPr>
              <a:t>con HDFS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8" name="Google Shape;178;p30"/>
          <p:cNvPicPr preferRelativeResize="0"/>
          <p:nvPr/>
        </p:nvPicPr>
        <p:blipFill rotWithShape="1">
          <a:blip r:embed="rId3">
            <a:alphaModFix/>
          </a:blip>
          <a:srcRect b="20835" l="0" r="63151" t="0"/>
          <a:stretch/>
        </p:blipFill>
        <p:spPr>
          <a:xfrm>
            <a:off x="2709925" y="1276725"/>
            <a:ext cx="3724150" cy="362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Qué es </a:t>
            </a:r>
            <a:r>
              <a:rPr lang="es-419">
                <a:solidFill>
                  <a:schemeClr val="dk1"/>
                </a:solidFill>
              </a:rPr>
              <a:t>Ambari?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4" name="Google Shape;184;p31"/>
          <p:cNvSpPr txBox="1"/>
          <p:nvPr>
            <p:ph idx="1" type="body"/>
          </p:nvPr>
        </p:nvSpPr>
        <p:spPr>
          <a:xfrm>
            <a:off x="311700" y="1332025"/>
            <a:ext cx="8554200" cy="34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29">
                <a:latin typeface="Oswald Light"/>
                <a:ea typeface="Oswald Light"/>
                <a:cs typeface="Oswald Light"/>
                <a:sym typeface="Oswald Light"/>
              </a:rPr>
              <a:t>Apache Zeppelin es una herramienta de análisis de datos que permite crear y compartir documentos interactivos llamados "notebooks". Zeppelin proporciona una interfaz que facilita el análisis de datos, la creación de gráficos y la integración con varios motores de procesamiento de datos, como Apache Spark, Hive entre otros.</a:t>
            </a:r>
            <a:endParaRPr sz="1829"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s-419" sz="1829">
                <a:latin typeface="Oswald Light"/>
                <a:ea typeface="Oswald Light"/>
                <a:cs typeface="Oswald Light"/>
                <a:sym typeface="Oswald Light"/>
              </a:rPr>
              <a:t>Es especialmente útil para realizar análisis interactivos, visualizar datos en proyectos de análisis de Big Data.</a:t>
            </a:r>
            <a:endParaRPr sz="1829"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29"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185" name="Google Shape;1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2238" y="3169450"/>
            <a:ext cx="3253127" cy="184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MÉTODO DE HEFESTO: FASE 1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Conectar</a:t>
            </a:r>
            <a:r>
              <a:rPr lang="es-419"/>
              <a:t> a Datos en Hive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1" name="Google Shape;191;p32"/>
          <p:cNvSpPr txBox="1"/>
          <p:nvPr>
            <p:ph idx="1" type="body"/>
          </p:nvPr>
        </p:nvSpPr>
        <p:spPr>
          <a:xfrm>
            <a:off x="311700" y="1332025"/>
            <a:ext cx="8520600" cy="34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29">
                <a:latin typeface="Oswald Light"/>
                <a:ea typeface="Oswald Light"/>
                <a:cs typeface="Oswald Light"/>
                <a:sym typeface="Oswald Light"/>
              </a:rPr>
              <a:t>También podemos conectarnos con Hive gracias a una tabla externa. Para ello utilizamos este script.</a:t>
            </a:r>
            <a:endParaRPr sz="1829"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29"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192" name="Google Shape;192;p32"/>
          <p:cNvPicPr preferRelativeResize="0"/>
          <p:nvPr/>
        </p:nvPicPr>
        <p:blipFill rotWithShape="1">
          <a:blip r:embed="rId3">
            <a:alphaModFix/>
          </a:blip>
          <a:srcRect b="8950" l="0" r="0" t="0"/>
          <a:stretch/>
        </p:blipFill>
        <p:spPr>
          <a:xfrm>
            <a:off x="1908027" y="1703400"/>
            <a:ext cx="5327936" cy="333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>
            <p:ph idx="1" type="body"/>
          </p:nvPr>
        </p:nvSpPr>
        <p:spPr>
          <a:xfrm>
            <a:off x="202600" y="1732813"/>
            <a:ext cx="3572700" cy="16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29">
                <a:latin typeface="Oswald Light"/>
                <a:ea typeface="Oswald Light"/>
                <a:cs typeface="Oswald Light"/>
                <a:sym typeface="Oswald Light"/>
              </a:rPr>
              <a:t>El código proporcionado puede ser ejecutado directamente desde Apache Zeppelin usando el intérprete de PySpark (%spark2.pyspark) para interactuar con los datos en Hive.</a:t>
            </a:r>
            <a:endParaRPr sz="1829"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29"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198" name="Google Shape;198;p33"/>
          <p:cNvPicPr preferRelativeResize="0"/>
          <p:nvPr/>
        </p:nvPicPr>
        <p:blipFill rotWithShape="1">
          <a:blip r:embed="rId3">
            <a:alphaModFix/>
          </a:blip>
          <a:srcRect b="0" l="0" r="29233" t="0"/>
          <a:stretch/>
        </p:blipFill>
        <p:spPr>
          <a:xfrm>
            <a:off x="3971325" y="21763"/>
            <a:ext cx="4883800" cy="509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3975" y="370100"/>
            <a:ext cx="638708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GRACIAS POR SU ATENCIÓN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Empresa </a:t>
            </a:r>
            <a:r>
              <a:rPr lang="es-419">
                <a:solidFill>
                  <a:schemeClr val="dk1"/>
                </a:solidFill>
              </a:rPr>
              <a:t>“Claro Perú”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468825"/>
            <a:ext cx="44124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swald"/>
                <a:ea typeface="Oswald"/>
                <a:cs typeface="Oswald"/>
                <a:sym typeface="Oswald"/>
              </a:rPr>
              <a:t>“Área de instalación y mantenimiento residencial”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latin typeface="Oswald ExtraLight"/>
                <a:ea typeface="Oswald ExtraLight"/>
                <a:cs typeface="Oswald ExtraLight"/>
                <a:sym typeface="Oswald ExtraLight"/>
              </a:rPr>
              <a:t>Procesos clave:</a:t>
            </a:r>
            <a:endParaRPr>
              <a:latin typeface="Oswald ExtraLight"/>
              <a:ea typeface="Oswald ExtraLight"/>
              <a:cs typeface="Oswald ExtraLight"/>
              <a:sym typeface="Oswald ExtraLight"/>
            </a:endParaRPr>
          </a:p>
          <a:p>
            <a:pPr indent="-342900" lvl="0" marL="457200" rtl="0" algn="just">
              <a:spcBef>
                <a:spcPts val="1200"/>
              </a:spcBef>
              <a:spcAft>
                <a:spcPts val="0"/>
              </a:spcAft>
              <a:buSzPts val="1800"/>
              <a:buFont typeface="Oswald ExtraLight"/>
              <a:buChar char="➔"/>
            </a:pPr>
            <a:r>
              <a:rPr lang="es-419">
                <a:latin typeface="Oswald ExtraLight"/>
                <a:ea typeface="Oswald ExtraLight"/>
                <a:cs typeface="Oswald ExtraLight"/>
                <a:sym typeface="Oswald ExtraLight"/>
              </a:rPr>
              <a:t>Generación de la orden de servicio (SOT)</a:t>
            </a:r>
            <a:endParaRPr>
              <a:latin typeface="Oswald ExtraLight"/>
              <a:ea typeface="Oswald ExtraLight"/>
              <a:cs typeface="Oswald ExtraLight"/>
              <a:sym typeface="Oswald ExtraLight"/>
            </a:endParaRPr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SzPts val="1800"/>
              <a:buFont typeface="Oswald ExtraLight"/>
              <a:buChar char="➔"/>
            </a:pPr>
            <a:r>
              <a:rPr lang="es-419">
                <a:latin typeface="Oswald ExtraLight"/>
                <a:ea typeface="Oswald ExtraLight"/>
                <a:cs typeface="Oswald ExtraLight"/>
                <a:sym typeface="Oswald ExtraLight"/>
              </a:rPr>
              <a:t>Gestión y asignación de recursos</a:t>
            </a:r>
            <a:endParaRPr>
              <a:latin typeface="Oswald ExtraLight"/>
              <a:ea typeface="Oswald ExtraLight"/>
              <a:cs typeface="Oswald ExtraLight"/>
              <a:sym typeface="Oswald ExtraLight"/>
            </a:endParaRPr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SzPts val="1800"/>
              <a:buFont typeface="Oswald ExtraLight"/>
              <a:buChar char="➔"/>
            </a:pPr>
            <a:r>
              <a:rPr lang="es-419">
                <a:latin typeface="Oswald ExtraLight"/>
                <a:ea typeface="Oswald ExtraLight"/>
                <a:cs typeface="Oswald ExtraLight"/>
                <a:sym typeface="Oswald ExtraLight"/>
              </a:rPr>
              <a:t>Ejecución y cierre técnico</a:t>
            </a:r>
            <a:endParaRPr>
              <a:latin typeface="Oswald ExtraLight"/>
              <a:ea typeface="Oswald ExtraLight"/>
              <a:cs typeface="Oswald ExtraLight"/>
              <a:sym typeface="Oswald ExtraLight"/>
            </a:endParaRPr>
          </a:p>
          <a:p>
            <a:pPr indent="-342900" lvl="0" marL="457200" rtl="0" algn="just">
              <a:spcBef>
                <a:spcPts val="1000"/>
              </a:spcBef>
              <a:spcAft>
                <a:spcPts val="1000"/>
              </a:spcAft>
              <a:buSzPts val="1800"/>
              <a:buFont typeface="Oswald ExtraLight"/>
              <a:buChar char="➔"/>
            </a:pPr>
            <a:r>
              <a:rPr lang="es-419">
                <a:latin typeface="Oswald ExtraLight"/>
                <a:ea typeface="Oswald ExtraLight"/>
                <a:cs typeface="Oswald ExtraLight"/>
                <a:sym typeface="Oswald ExtraLight"/>
              </a:rPr>
              <a:t>Control y post-servicio</a:t>
            </a:r>
            <a:endParaRPr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675" y="725325"/>
            <a:ext cx="426720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6350" y="1205300"/>
            <a:ext cx="2710050" cy="216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05294"/>
            <a:ext cx="3021927" cy="201460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Problemas </a:t>
            </a:r>
            <a:r>
              <a:rPr lang="es-419">
                <a:solidFill>
                  <a:schemeClr val="dk1"/>
                </a:solidFill>
              </a:rPr>
              <a:t>Identificados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652675" y="3219900"/>
            <a:ext cx="2339982" cy="867780"/>
          </a:xfrm>
          <a:prstGeom prst="flowChartTerminator">
            <a:avLst/>
          </a:prstGeom>
          <a:gradFill>
            <a:gsLst>
              <a:gs pos="0">
                <a:srgbClr val="C142D6"/>
              </a:gs>
              <a:gs pos="100000">
                <a:srgbClr val="692076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-419" sz="1800">
                <a:solidFill>
                  <a:srgbClr val="FFFFFF"/>
                </a:solidFill>
                <a:latin typeface="Oswald Light"/>
                <a:ea typeface="Oswald Light"/>
                <a:cs typeface="Oswald Light"/>
                <a:sym typeface="Oswald Light"/>
              </a:rPr>
              <a:t>Dificultad para medir el rendimiento</a:t>
            </a:r>
            <a:endParaRPr>
              <a:solidFill>
                <a:srgbClr val="FFFFFF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3402013" y="3219900"/>
            <a:ext cx="2339982" cy="867780"/>
          </a:xfrm>
          <a:prstGeom prst="flowChartTerminator">
            <a:avLst/>
          </a:prstGeom>
          <a:gradFill>
            <a:gsLst>
              <a:gs pos="0">
                <a:srgbClr val="C142D6"/>
              </a:gs>
              <a:gs pos="100000">
                <a:srgbClr val="692076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-419" sz="1800">
                <a:solidFill>
                  <a:srgbClr val="FFFFFF"/>
                </a:solidFill>
                <a:latin typeface="Oswald Light"/>
                <a:ea typeface="Oswald Light"/>
                <a:cs typeface="Oswald Light"/>
                <a:sym typeface="Oswald Light"/>
              </a:rPr>
              <a:t>Datos sucios e inconsistentes</a:t>
            </a:r>
            <a:endParaRPr>
              <a:solidFill>
                <a:srgbClr val="FFFFFF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6151375" y="3219900"/>
            <a:ext cx="2339982" cy="867780"/>
          </a:xfrm>
          <a:prstGeom prst="flowChartTerminator">
            <a:avLst/>
          </a:prstGeom>
          <a:gradFill>
            <a:gsLst>
              <a:gs pos="0">
                <a:srgbClr val="C142D6"/>
              </a:gs>
              <a:gs pos="100000">
                <a:srgbClr val="692076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-419" sz="1800">
                <a:solidFill>
                  <a:srgbClr val="FFFFFF"/>
                </a:solidFill>
                <a:latin typeface="Oswald Light"/>
                <a:ea typeface="Oswald Light"/>
                <a:cs typeface="Oswald Light"/>
                <a:sym typeface="Oswald Light"/>
              </a:rPr>
              <a:t>Demoras en el servicio</a:t>
            </a:r>
            <a:endParaRPr>
              <a:solidFill>
                <a:srgbClr val="FFFFFF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7563" y="1392513"/>
            <a:ext cx="2528851" cy="179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76" y="1886225"/>
            <a:ext cx="2437425" cy="13710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Necesidades de información </a:t>
            </a:r>
            <a:r>
              <a:rPr lang="es-419">
                <a:solidFill>
                  <a:schemeClr val="dk1"/>
                </a:solidFill>
              </a:rPr>
              <a:t>para la toma de decisiones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585663" y="3341600"/>
            <a:ext cx="1733238" cy="949590"/>
          </a:xfrm>
          <a:prstGeom prst="flowChartTerminator">
            <a:avLst/>
          </a:prstGeom>
          <a:gradFill>
            <a:gsLst>
              <a:gs pos="0">
                <a:srgbClr val="EF598D"/>
              </a:gs>
              <a:gs pos="100000">
                <a:srgbClr val="AD194C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-419" sz="1600">
                <a:solidFill>
                  <a:srgbClr val="FFFFFF"/>
                </a:solidFill>
                <a:latin typeface="Oswald Light"/>
                <a:ea typeface="Oswald Light"/>
                <a:cs typeface="Oswald Light"/>
                <a:sym typeface="Oswald Light"/>
              </a:rPr>
              <a:t>Indicadores de Desempeño (KPIs) de Contratistas</a:t>
            </a:r>
            <a:endParaRPr sz="1200">
              <a:solidFill>
                <a:srgbClr val="FFFFFF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95" name="Google Shape;95;p17"/>
          <p:cNvSpPr/>
          <p:nvPr/>
        </p:nvSpPr>
        <p:spPr>
          <a:xfrm>
            <a:off x="2665475" y="3341600"/>
            <a:ext cx="1733238" cy="949590"/>
          </a:xfrm>
          <a:prstGeom prst="flowChartTerminator">
            <a:avLst/>
          </a:prstGeom>
          <a:gradFill>
            <a:gsLst>
              <a:gs pos="0">
                <a:srgbClr val="EF598D"/>
              </a:gs>
              <a:gs pos="100000">
                <a:srgbClr val="AD194C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-419" sz="1600">
                <a:solidFill>
                  <a:srgbClr val="FFFFFF"/>
                </a:solidFill>
                <a:latin typeface="Oswald Light"/>
                <a:ea typeface="Oswald Light"/>
                <a:cs typeface="Oswald Light"/>
                <a:sym typeface="Oswald Light"/>
              </a:rPr>
              <a:t>Monitoreo del ciclo de vida de la SOT</a:t>
            </a:r>
            <a:endParaRPr sz="1200">
              <a:solidFill>
                <a:srgbClr val="FFFFFF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96" name="Google Shape;96;p17"/>
          <p:cNvSpPr/>
          <p:nvPr/>
        </p:nvSpPr>
        <p:spPr>
          <a:xfrm>
            <a:off x="4745288" y="3341600"/>
            <a:ext cx="1733238" cy="949590"/>
          </a:xfrm>
          <a:prstGeom prst="flowChartTerminator">
            <a:avLst/>
          </a:prstGeom>
          <a:gradFill>
            <a:gsLst>
              <a:gs pos="0">
                <a:srgbClr val="EF598D"/>
              </a:gs>
              <a:gs pos="100000">
                <a:srgbClr val="AD194C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-419" sz="1600">
                <a:solidFill>
                  <a:srgbClr val="FFFFFF"/>
                </a:solidFill>
                <a:latin typeface="Oswald Light"/>
                <a:ea typeface="Oswald Light"/>
                <a:cs typeface="Oswald Light"/>
                <a:sym typeface="Oswald Light"/>
              </a:rPr>
              <a:t>Análisis geográfico y de servicio</a:t>
            </a:r>
            <a:endParaRPr sz="1200">
              <a:solidFill>
                <a:srgbClr val="FFFFFF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97" name="Google Shape;97;p17"/>
          <p:cNvSpPr/>
          <p:nvPr/>
        </p:nvSpPr>
        <p:spPr>
          <a:xfrm>
            <a:off x="6825088" y="3341600"/>
            <a:ext cx="1733238" cy="949590"/>
          </a:xfrm>
          <a:prstGeom prst="flowChartTerminator">
            <a:avLst/>
          </a:prstGeom>
          <a:gradFill>
            <a:gsLst>
              <a:gs pos="0">
                <a:srgbClr val="EF598D"/>
              </a:gs>
              <a:gs pos="100000">
                <a:srgbClr val="AD194C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-419" sz="1600">
                <a:solidFill>
                  <a:srgbClr val="FFFFFF"/>
                </a:solidFill>
                <a:latin typeface="Oswald Light"/>
                <a:ea typeface="Oswald Light"/>
                <a:cs typeface="Oswald Light"/>
                <a:sym typeface="Oswald Light"/>
              </a:rPr>
              <a:t>Estandarización de datos</a:t>
            </a:r>
            <a:endParaRPr sz="1200">
              <a:solidFill>
                <a:srgbClr val="FFFFFF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 rotWithShape="1">
          <a:blip r:embed="rId4">
            <a:alphaModFix/>
          </a:blip>
          <a:srcRect b="0" l="5135" r="4928" t="0"/>
          <a:stretch/>
        </p:blipFill>
        <p:spPr>
          <a:xfrm>
            <a:off x="2514700" y="1886213"/>
            <a:ext cx="2034800" cy="127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 rotWithShape="1">
          <a:blip r:embed="rId5">
            <a:alphaModFix/>
          </a:blip>
          <a:srcRect b="0" l="11046" r="10828" t="0"/>
          <a:stretch/>
        </p:blipFill>
        <p:spPr>
          <a:xfrm>
            <a:off x="4850663" y="1886225"/>
            <a:ext cx="1522500" cy="137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5100" y="1863756"/>
            <a:ext cx="1733250" cy="1317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Metodología Hefesto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513075"/>
            <a:ext cx="8520600" cy="59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Identificación de preguntas clave </a:t>
            </a:r>
            <a:r>
              <a:rPr lang="es-419">
                <a:solidFill>
                  <a:schemeClr val="dk1"/>
                </a:solidFill>
              </a:rPr>
              <a:t>que el sistema BI debe responder.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111" name="Google Shape;111;p19"/>
          <p:cNvGraphicFramePr/>
          <p:nvPr/>
        </p:nvGraphicFramePr>
        <p:xfrm>
          <a:off x="538538" y="150664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{AFBCD288-8B02-41BC-BADA-4257C28D75F1}</a:tableStyleId>
              </a:tblPr>
              <a:tblGrid>
                <a:gridCol w="1691975"/>
                <a:gridCol w="1374625"/>
                <a:gridCol w="2497125"/>
                <a:gridCol w="1032300"/>
                <a:gridCol w="1470900"/>
              </a:tblGrid>
              <a:tr h="357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Medium"/>
                          <a:ea typeface="Oswald Medium"/>
                          <a:cs typeface="Oswald Medium"/>
                          <a:sym typeface="Oswald Medium"/>
                        </a:rPr>
                        <a:t>Área</a:t>
                      </a:r>
                      <a:endParaRPr sz="1200">
                        <a:latin typeface="Oswald Medium"/>
                        <a:ea typeface="Oswald Medium"/>
                        <a:cs typeface="Oswald Medium"/>
                        <a:sym typeface="Oswald Medium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Medium"/>
                          <a:ea typeface="Oswald Medium"/>
                          <a:cs typeface="Oswald Medium"/>
                          <a:sym typeface="Oswald Medium"/>
                        </a:rPr>
                        <a:t>Rol de Usuario</a:t>
                      </a:r>
                      <a:endParaRPr sz="1200">
                        <a:latin typeface="Oswald Medium"/>
                        <a:ea typeface="Oswald Medium"/>
                        <a:cs typeface="Oswald Medium"/>
                        <a:sym typeface="Oswald Medium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Medium"/>
                          <a:ea typeface="Oswald Medium"/>
                          <a:cs typeface="Oswald Medium"/>
                          <a:sym typeface="Oswald Medium"/>
                        </a:rPr>
                        <a:t>Pregunta de Negocio</a:t>
                      </a:r>
                      <a:endParaRPr sz="1200">
                        <a:latin typeface="Oswald Medium"/>
                        <a:ea typeface="Oswald Medium"/>
                        <a:cs typeface="Oswald Medium"/>
                        <a:sym typeface="Oswald Medium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Medium"/>
                          <a:ea typeface="Oswald Medium"/>
                          <a:cs typeface="Oswald Medium"/>
                          <a:sym typeface="Oswald Medium"/>
                        </a:rPr>
                        <a:t>Nivel de Prioridad</a:t>
                      </a:r>
                      <a:endParaRPr sz="1200">
                        <a:latin typeface="Oswald Medium"/>
                        <a:ea typeface="Oswald Medium"/>
                        <a:cs typeface="Oswald Medium"/>
                        <a:sym typeface="Oswald Medium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Medium"/>
                          <a:ea typeface="Oswald Medium"/>
                          <a:cs typeface="Oswald Medium"/>
                          <a:sym typeface="Oswald Medium"/>
                        </a:rPr>
                        <a:t>Fuente de Datos Actual</a:t>
                      </a:r>
                      <a:endParaRPr sz="1200">
                        <a:latin typeface="Oswald Medium"/>
                        <a:ea typeface="Oswald Medium"/>
                        <a:cs typeface="Oswald Medium"/>
                        <a:sym typeface="Oswald Medium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539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Eficiencia del Proceso</a:t>
                      </a:r>
                      <a:endParaRPr sz="12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Jefatura de Operaciones</a:t>
                      </a:r>
                      <a:endParaRPr sz="12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¿Cuál es la tasa de cancelación de SOT debido a demoras en la instalación y cómo impacta en los ingresos?</a:t>
                      </a:r>
                      <a:endParaRPr sz="12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Alta</a:t>
                      </a:r>
                      <a:endParaRPr sz="12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Sistema de Ventas (CRM), Sistema de Gestión de SOT.</a:t>
                      </a:r>
                      <a:endParaRPr sz="12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5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Eficiencia del Proceso</a:t>
                      </a:r>
                      <a:endParaRPr sz="12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Supervisor Zonal / Jefe de Operaciones</a:t>
                      </a:r>
                      <a:endParaRPr sz="12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¿Cuáles son los principales "cuellos de botella" que prolongan los tiempos de espera entre la generación de una SOT y la instalación efectiva?</a:t>
                      </a:r>
                      <a:endParaRPr sz="12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Alta</a:t>
                      </a:r>
                      <a:endParaRPr sz="12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Sistema de Gestión de SOT (timestamps de estados).</a:t>
                      </a:r>
                      <a:endParaRPr sz="12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6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Eficiencia del Proceso</a:t>
                      </a:r>
                      <a:endParaRPr sz="12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Jefatura de Operaciones</a:t>
                      </a:r>
                      <a:endParaRPr sz="12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¿Cuál es la tasa de conversión de solicitudes que se convierten efectivamente en SOT completadas y cómo varía por región o tipo de servicio?</a:t>
                      </a:r>
                      <a:endParaRPr sz="12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Alta</a:t>
                      </a:r>
                      <a:endParaRPr sz="12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Sistema de Ventas (CRM), Sistema de Gestión de SOT.</a:t>
                      </a:r>
                      <a:endParaRPr sz="12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1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Eficiencia del Proceso</a:t>
                      </a:r>
                      <a:endParaRPr sz="12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Jefe de Contratistas / Supervisor Zonal</a:t>
                      </a:r>
                      <a:endParaRPr sz="12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¿Cuál es el tiempo promedio de atención (dilación) por cada tipo de servicio y por cada equipo de trabajo o contratista?</a:t>
                      </a:r>
                      <a:endParaRPr sz="12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Media</a:t>
                      </a:r>
                      <a:endParaRPr sz="12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Sistema de Gestión de SOT.</a:t>
                      </a:r>
                      <a:endParaRPr sz="12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513075"/>
            <a:ext cx="8520600" cy="59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Identificación de preguntas clave </a:t>
            </a:r>
            <a:r>
              <a:rPr lang="es-419">
                <a:solidFill>
                  <a:schemeClr val="dk1"/>
                </a:solidFill>
              </a:rPr>
              <a:t>que el sistema BI debe responder.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117" name="Google Shape;117;p20"/>
          <p:cNvGraphicFramePr/>
          <p:nvPr/>
        </p:nvGraphicFramePr>
        <p:xfrm>
          <a:off x="538538" y="150664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{AFBCD288-8B02-41BC-BADA-4257C28D75F1}</a:tableStyleId>
              </a:tblPr>
              <a:tblGrid>
                <a:gridCol w="1691975"/>
                <a:gridCol w="1374625"/>
                <a:gridCol w="2497125"/>
                <a:gridCol w="1032300"/>
                <a:gridCol w="1470900"/>
              </a:tblGrid>
              <a:tr h="357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Medium"/>
                          <a:ea typeface="Oswald Medium"/>
                          <a:cs typeface="Oswald Medium"/>
                          <a:sym typeface="Oswald Medium"/>
                        </a:rPr>
                        <a:t>Área</a:t>
                      </a:r>
                      <a:endParaRPr sz="1200">
                        <a:latin typeface="Oswald Medium"/>
                        <a:ea typeface="Oswald Medium"/>
                        <a:cs typeface="Oswald Medium"/>
                        <a:sym typeface="Oswald Medium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Medium"/>
                          <a:ea typeface="Oswald Medium"/>
                          <a:cs typeface="Oswald Medium"/>
                          <a:sym typeface="Oswald Medium"/>
                        </a:rPr>
                        <a:t>Rol de Usuario</a:t>
                      </a:r>
                      <a:endParaRPr sz="1200">
                        <a:latin typeface="Oswald Medium"/>
                        <a:ea typeface="Oswald Medium"/>
                        <a:cs typeface="Oswald Medium"/>
                        <a:sym typeface="Oswald Medium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Medium"/>
                          <a:ea typeface="Oswald Medium"/>
                          <a:cs typeface="Oswald Medium"/>
                          <a:sym typeface="Oswald Medium"/>
                        </a:rPr>
                        <a:t>Pregunta de Negocio</a:t>
                      </a:r>
                      <a:endParaRPr sz="1200">
                        <a:latin typeface="Oswald Medium"/>
                        <a:ea typeface="Oswald Medium"/>
                        <a:cs typeface="Oswald Medium"/>
                        <a:sym typeface="Oswald Medium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Medium"/>
                          <a:ea typeface="Oswald Medium"/>
                          <a:cs typeface="Oswald Medium"/>
                          <a:sym typeface="Oswald Medium"/>
                        </a:rPr>
                        <a:t>Nivel de Prioridad</a:t>
                      </a:r>
                      <a:endParaRPr sz="1200">
                        <a:latin typeface="Oswald Medium"/>
                        <a:ea typeface="Oswald Medium"/>
                        <a:cs typeface="Oswald Medium"/>
                        <a:sym typeface="Oswald Medium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Medium"/>
                          <a:ea typeface="Oswald Medium"/>
                          <a:cs typeface="Oswald Medium"/>
                          <a:sym typeface="Oswald Medium"/>
                        </a:rPr>
                        <a:t>Fuente de Datos Actual</a:t>
                      </a:r>
                      <a:endParaRPr sz="1200">
                        <a:latin typeface="Oswald Medium"/>
                        <a:ea typeface="Oswald Medium"/>
                        <a:cs typeface="Oswald Medium"/>
                        <a:sym typeface="Oswald Medium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512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Calidad y Rechazos</a:t>
                      </a:r>
                      <a:endParaRPr sz="12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Analista de Calidad</a:t>
                      </a:r>
                      <a:endParaRPr sz="12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¿Cuáles son los motivos de rechazo más recurrentes en las SOT (por tipo de servicio, ubicación, condiciones técnicas, etc.)?</a:t>
                      </a:r>
                      <a:endParaRPr sz="12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Alta</a:t>
                      </a:r>
                      <a:endParaRPr sz="12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Sistema de Gestión de SOT (logs y comentarios de técnicos).</a:t>
                      </a:r>
                      <a:endParaRPr sz="12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6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Calidad y Rechazos</a:t>
                      </a:r>
                      <a:endParaRPr sz="12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Supervisor Zonal</a:t>
                      </a:r>
                      <a:endParaRPr sz="12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¿En qué zonas geográficas se concentra la mayor cantidad de rechazos de SOT?</a:t>
                      </a:r>
                      <a:endParaRPr sz="12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Media</a:t>
                      </a:r>
                      <a:endParaRPr sz="12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Sistema de Gestión de SOT.</a:t>
                      </a:r>
                      <a:endParaRPr sz="12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Calidad y Rechazos</a:t>
                      </a:r>
                      <a:endParaRPr sz="12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Analista de Calidad</a:t>
                      </a:r>
                      <a:endParaRPr sz="12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¿Cuál es la tasa de resolución en primera visita y cuáles son las principales causas para requerir una segunda visita?</a:t>
                      </a:r>
                      <a:endParaRPr sz="12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Alta</a:t>
                      </a:r>
                      <a:endParaRPr sz="12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Sistema de Gestión de SOT.</a:t>
                      </a:r>
                      <a:endParaRPr sz="12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513075"/>
            <a:ext cx="8520600" cy="59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Identificación de preguntas clave </a:t>
            </a:r>
            <a:r>
              <a:rPr lang="es-419">
                <a:solidFill>
                  <a:schemeClr val="dk1"/>
                </a:solidFill>
              </a:rPr>
              <a:t>que el sistema BI debe responder.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123" name="Google Shape;123;p21"/>
          <p:cNvGraphicFramePr/>
          <p:nvPr/>
        </p:nvGraphicFramePr>
        <p:xfrm>
          <a:off x="538538" y="150664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{AFBCD288-8B02-41BC-BADA-4257C28D75F1}</a:tableStyleId>
              </a:tblPr>
              <a:tblGrid>
                <a:gridCol w="1691975"/>
                <a:gridCol w="1374625"/>
                <a:gridCol w="2497125"/>
                <a:gridCol w="1032300"/>
                <a:gridCol w="1470900"/>
              </a:tblGrid>
              <a:tr h="357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Medium"/>
                          <a:ea typeface="Oswald Medium"/>
                          <a:cs typeface="Oswald Medium"/>
                          <a:sym typeface="Oswald Medium"/>
                        </a:rPr>
                        <a:t>Área</a:t>
                      </a:r>
                      <a:endParaRPr sz="1200">
                        <a:latin typeface="Oswald Medium"/>
                        <a:ea typeface="Oswald Medium"/>
                        <a:cs typeface="Oswald Medium"/>
                        <a:sym typeface="Oswald Medium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Medium"/>
                          <a:ea typeface="Oswald Medium"/>
                          <a:cs typeface="Oswald Medium"/>
                          <a:sym typeface="Oswald Medium"/>
                        </a:rPr>
                        <a:t>Rol de Usuario</a:t>
                      </a:r>
                      <a:endParaRPr sz="1200">
                        <a:latin typeface="Oswald Medium"/>
                        <a:ea typeface="Oswald Medium"/>
                        <a:cs typeface="Oswald Medium"/>
                        <a:sym typeface="Oswald Medium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Medium"/>
                          <a:ea typeface="Oswald Medium"/>
                          <a:cs typeface="Oswald Medium"/>
                          <a:sym typeface="Oswald Medium"/>
                        </a:rPr>
                        <a:t>Pregunta de Negocio</a:t>
                      </a:r>
                      <a:endParaRPr sz="1200">
                        <a:latin typeface="Oswald Medium"/>
                        <a:ea typeface="Oswald Medium"/>
                        <a:cs typeface="Oswald Medium"/>
                        <a:sym typeface="Oswald Medium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Medium"/>
                          <a:ea typeface="Oswald Medium"/>
                          <a:cs typeface="Oswald Medium"/>
                          <a:sym typeface="Oswald Medium"/>
                        </a:rPr>
                        <a:t>Nivel de Prioridad</a:t>
                      </a:r>
                      <a:endParaRPr sz="1200">
                        <a:latin typeface="Oswald Medium"/>
                        <a:ea typeface="Oswald Medium"/>
                        <a:cs typeface="Oswald Medium"/>
                        <a:sym typeface="Oswald Medium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Medium"/>
                          <a:ea typeface="Oswald Medium"/>
                          <a:cs typeface="Oswald Medium"/>
                          <a:sym typeface="Oswald Medium"/>
                        </a:rPr>
                        <a:t>Fuente de Datos Actual</a:t>
                      </a:r>
                      <a:endParaRPr sz="1200">
                        <a:latin typeface="Oswald Medium"/>
                        <a:ea typeface="Oswald Medium"/>
                        <a:cs typeface="Oswald Medium"/>
                        <a:sym typeface="Oswald Medium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84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Rendimiento de Contratistas</a:t>
                      </a:r>
                      <a:endParaRPr sz="12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Jefe de Contratistas</a:t>
                      </a:r>
                      <a:endParaRPr sz="12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¿Qué contratistas presentan los mejores y peores tiempos de atención y tasas de rechazo?</a:t>
                      </a:r>
                      <a:endParaRPr sz="12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Alta</a:t>
                      </a:r>
                      <a:endParaRPr sz="12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Sistema de Gestión de SOT.</a:t>
                      </a:r>
                      <a:endParaRPr sz="12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2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Rendimiento de Contratistas</a:t>
                      </a:r>
                      <a:endParaRPr sz="12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Jefe de Contratistas / Analista de Calidad</a:t>
                      </a:r>
                      <a:endParaRPr sz="12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¿Cómo se correlaciona el desempeño de un contratista (tiempo, calidad) con el nivel de satisfacción del cliente final?</a:t>
                      </a:r>
                      <a:endParaRPr sz="12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Alta</a:t>
                      </a:r>
                      <a:endParaRPr sz="12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Sistema de Gestión de SOT, Sistema de Encuestas (NPS).</a:t>
                      </a:r>
                      <a:endParaRPr sz="12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3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Rendimiento de Contratistas</a:t>
                      </a:r>
                      <a:endParaRPr sz="12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Jefatura de Operaciones</a:t>
                      </a:r>
                      <a:endParaRPr sz="12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¿Es posible predecir la efectividad futura de las contratas y la probabilidad de rechazo en ciertas zonas basándose en datos históricos?</a:t>
                      </a:r>
                      <a:endParaRPr sz="12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Media</a:t>
                      </a:r>
                      <a:endParaRPr sz="12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Oswald Light"/>
                          <a:ea typeface="Oswald Light"/>
                          <a:cs typeface="Oswald Light"/>
                          <a:sym typeface="Oswald Light"/>
                        </a:rPr>
                        <a:t>Sistema de Gestión de SOT (históricos).</a:t>
                      </a:r>
                      <a:endParaRPr sz="1200">
                        <a:latin typeface="Oswald Light"/>
                        <a:ea typeface="Oswald Light"/>
                        <a:cs typeface="Oswald Light"/>
                        <a:sym typeface="Oswald Light"/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